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8" r:id="rId2"/>
    <p:sldId id="279" r:id="rId3"/>
    <p:sldId id="260" r:id="rId4"/>
    <p:sldId id="262" r:id="rId5"/>
    <p:sldId id="269" r:id="rId6"/>
    <p:sldId id="272" r:id="rId7"/>
    <p:sldId id="271" r:id="rId8"/>
    <p:sldId id="273" r:id="rId9"/>
    <p:sldId id="276" r:id="rId10"/>
    <p:sldId id="278" r:id="rId11"/>
    <p:sldId id="277" r:id="rId12"/>
    <p:sldId id="270" r:id="rId13"/>
    <p:sldId id="256" r:id="rId14"/>
    <p:sldId id="257" r:id="rId15"/>
    <p:sldId id="259" r:id="rId16"/>
    <p:sldId id="263" r:id="rId17"/>
    <p:sldId id="264" r:id="rId18"/>
    <p:sldId id="265" r:id="rId19"/>
    <p:sldId id="266" r:id="rId20"/>
    <p:sldId id="274" r:id="rId21"/>
    <p:sldId id="268" r:id="rId22"/>
    <p:sldId id="275"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44B"/>
    <a:srgbClr val="BC1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9C252324-465E-43A6-8962-B68D01C0788E}" type="slidenum">
              <a:rPr lang="it-IT" smtClean="0"/>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C252324-465E-43A6-8962-B68D01C0788E}" type="slidenum">
              <a:rPr lang="it-IT" smtClean="0"/>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C252324-465E-43A6-8962-B68D01C0788E}" type="slidenum">
              <a:rPr lang="it-IT" smtClean="0"/>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C252324-465E-43A6-8962-B68D01C0788E}"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68012897-8325-434E-9511-D34D102BC9AC}" type="datetimeFigureOut">
              <a:rPr lang="it-IT" smtClean="0"/>
              <a:t>27/03/2021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C252324-465E-43A6-8962-B68D01C0788E}" type="slidenum">
              <a:rPr lang="it-IT" smtClean="0"/>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012897-8325-434E-9511-D34D102BC9AC}" type="datetimeFigureOut">
              <a:rPr lang="it-IT" smtClean="0"/>
              <a:t>27/03/2021</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C252324-465E-43A6-8962-B68D01C0788E}" type="slidenum">
              <a:rPr lang="it-IT" smtClean="0"/>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jpe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3074" name="Picture 2" descr="Dante 2021: gli eventi, le mostre e gli spettacoli per celebrare i 700 anni  dalla morte del poeta (9 di 9) | Touring Club"/>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03648" y="1696940"/>
            <a:ext cx="7488832" cy="5057511"/>
          </a:xfrm>
          <a:prstGeom prst="rect">
            <a:avLst/>
          </a:prstGeom>
          <a:ln>
            <a:noFill/>
          </a:ln>
          <a:effectLst>
            <a:softEdge rad="112500"/>
          </a:effectLst>
          <a:extLst/>
        </p:spPr>
        <p:style>
          <a:lnRef idx="2">
            <a:schemeClr val="accent3">
              <a:shade val="50000"/>
            </a:schemeClr>
          </a:lnRef>
          <a:fillRef idx="1">
            <a:schemeClr val="accent3"/>
          </a:fillRef>
          <a:effectRef idx="0">
            <a:schemeClr val="accent3"/>
          </a:effectRef>
          <a:fontRef idx="minor">
            <a:schemeClr val="lt1"/>
          </a:fontRef>
        </p:style>
      </p:pic>
      <p:sp>
        <p:nvSpPr>
          <p:cNvPr id="2" name="Titolo 1"/>
          <p:cNvSpPr>
            <a:spLocks noGrp="1"/>
          </p:cNvSpPr>
          <p:nvPr>
            <p:ph type="title"/>
          </p:nvPr>
        </p:nvSpPr>
        <p:spPr>
          <a:xfrm>
            <a:off x="1115616" y="476672"/>
            <a:ext cx="7571184" cy="1220268"/>
          </a:xfrm>
        </p:spPr>
        <p:txBody>
          <a:bodyPr>
            <a:noAutofit/>
          </a:bodyPr>
          <a:lstStyle/>
          <a:p>
            <a:pPr algn="ctr"/>
            <a:r>
              <a:rPr lang="it-IT" sz="3200" b="1" i="1" dirty="0" smtClean="0">
                <a:solidFill>
                  <a:srgbClr val="00B050"/>
                </a:solidFill>
              </a:rPr>
              <a:t>Istituto Comprensivo </a:t>
            </a:r>
            <a:br>
              <a:rPr lang="it-IT" sz="3200" b="1" i="1" dirty="0" smtClean="0">
                <a:solidFill>
                  <a:srgbClr val="00B050"/>
                </a:solidFill>
              </a:rPr>
            </a:br>
            <a:r>
              <a:rPr lang="it-IT" sz="3200" b="1" i="1" dirty="0" smtClean="0">
                <a:solidFill>
                  <a:srgbClr val="00B050"/>
                </a:solidFill>
              </a:rPr>
              <a:t>Campora-Aiello </a:t>
            </a:r>
            <a:br>
              <a:rPr lang="it-IT" sz="3200" b="1" i="1" dirty="0" smtClean="0">
                <a:solidFill>
                  <a:srgbClr val="00B050"/>
                </a:solidFill>
              </a:rPr>
            </a:br>
            <a:r>
              <a:rPr lang="it-IT" sz="3200" b="1" i="1" dirty="0" smtClean="0">
                <a:solidFill>
                  <a:srgbClr val="00B050"/>
                </a:solidFill>
              </a:rPr>
              <a:t/>
            </a:r>
            <a:br>
              <a:rPr lang="it-IT" sz="3200" b="1" i="1" dirty="0" smtClean="0">
                <a:solidFill>
                  <a:srgbClr val="00B050"/>
                </a:solidFill>
              </a:rPr>
            </a:br>
            <a:endParaRPr lang="it-IT" sz="3200" b="1" i="1" dirty="0">
              <a:solidFill>
                <a:srgbClr val="00B050"/>
              </a:solidFill>
            </a:endParaRPr>
          </a:p>
        </p:txBody>
      </p:sp>
      <p:sp>
        <p:nvSpPr>
          <p:cNvPr id="3" name="Segnaposto contenuto 2"/>
          <p:cNvSpPr>
            <a:spLocks noGrp="1"/>
          </p:cNvSpPr>
          <p:nvPr>
            <p:ph idx="1"/>
          </p:nvPr>
        </p:nvSpPr>
        <p:spPr>
          <a:xfrm>
            <a:off x="3995936" y="1396343"/>
            <a:ext cx="2268240" cy="608930"/>
          </a:xfrm>
        </p:spPr>
        <p:txBody>
          <a:bodyPr>
            <a:normAutofit fontScale="77500" lnSpcReduction="20000"/>
          </a:bodyPr>
          <a:lstStyle/>
          <a:p>
            <a:pPr marL="0" indent="0" algn="ctr">
              <a:buNone/>
            </a:pPr>
            <a:r>
              <a:rPr lang="it-IT" b="1" i="1" dirty="0" smtClean="0">
                <a:solidFill>
                  <a:srgbClr val="FF0000"/>
                </a:solidFill>
              </a:rPr>
              <a:t> </a:t>
            </a:r>
            <a:r>
              <a:rPr lang="it-IT" b="1" i="1" dirty="0" err="1" smtClean="0">
                <a:solidFill>
                  <a:srgbClr val="FF0000"/>
                </a:solidFill>
              </a:rPr>
              <a:t>a.s.</a:t>
            </a:r>
            <a:r>
              <a:rPr lang="it-IT" b="1" i="1" dirty="0" smtClean="0">
                <a:solidFill>
                  <a:srgbClr val="FF0000"/>
                </a:solidFill>
              </a:rPr>
              <a:t> 2020/2021 </a:t>
            </a:r>
            <a:endParaRPr lang="it-IT" b="1" i="1" dirty="0">
              <a:solidFill>
                <a:srgbClr val="FF0000"/>
              </a:solidFill>
            </a:endParaRPr>
          </a:p>
        </p:txBody>
      </p:sp>
    </p:spTree>
    <p:extLst>
      <p:ext uri="{BB962C8B-B14F-4D97-AF65-F5344CB8AC3E}">
        <p14:creationId xmlns:p14="http://schemas.microsoft.com/office/powerpoint/2010/main" val="164596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adiso: Dante e Beatrice nel Cielo spiriti contemplativi. Divina  Commedia.1880 | eBay"/>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l="2990" t="3898" b="8721"/>
          <a:stretch/>
        </p:blipFill>
        <p:spPr bwMode="auto">
          <a:xfrm>
            <a:off x="1301337" y="833361"/>
            <a:ext cx="4498461" cy="4746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ttangolo 3"/>
          <p:cNvSpPr/>
          <p:nvPr/>
        </p:nvSpPr>
        <p:spPr>
          <a:xfrm>
            <a:off x="5944644" y="807900"/>
            <a:ext cx="3059832" cy="4524315"/>
          </a:xfrm>
          <a:prstGeom prst="rect">
            <a:avLst/>
          </a:prstGeom>
        </p:spPr>
        <p:txBody>
          <a:bodyPr wrap="square">
            <a:spAutoFit/>
          </a:bodyPr>
          <a:lstStyle/>
          <a:p>
            <a:pPr algn="ctr"/>
            <a:r>
              <a:rPr lang="it-IT" sz="2400" dirty="0">
                <a:latin typeface="Algerian" panose="04020705040A02060702" pitchFamily="82" charset="0"/>
              </a:rPr>
              <a:t>Dante e Beatrice </a:t>
            </a:r>
            <a:r>
              <a:rPr lang="it-IT" sz="2400" dirty="0" smtClean="0">
                <a:latin typeface="Algerian" panose="04020705040A02060702" pitchFamily="82" charset="0"/>
              </a:rPr>
              <a:t> in </a:t>
            </a:r>
            <a:r>
              <a:rPr lang="it-IT" sz="2400" dirty="0">
                <a:latin typeface="Algerian" panose="04020705040A02060702" pitchFamily="82" charset="0"/>
              </a:rPr>
              <a:t>Paradiso </a:t>
            </a:r>
            <a:r>
              <a:rPr lang="it-IT" sz="2400" dirty="0" smtClean="0">
                <a:latin typeface="Algerian" panose="04020705040A02060702" pitchFamily="82" charset="0"/>
              </a:rPr>
              <a:t>, incontrano </a:t>
            </a:r>
            <a:r>
              <a:rPr lang="it-IT" sz="2400" dirty="0">
                <a:latin typeface="Algerian" panose="04020705040A02060702" pitchFamily="82" charset="0"/>
              </a:rPr>
              <a:t>un gruppo di angeli che non riconobbero Dante come uno di </a:t>
            </a:r>
            <a:r>
              <a:rPr lang="it-IT" sz="2400" dirty="0" smtClean="0">
                <a:latin typeface="Algerian" panose="04020705040A02060702" pitchFamily="82" charset="0"/>
              </a:rPr>
              <a:t>loro. </a:t>
            </a:r>
            <a:r>
              <a:rPr lang="it-IT" sz="2400" dirty="0">
                <a:latin typeface="Algerian" panose="04020705040A02060702" pitchFamily="82" charset="0"/>
              </a:rPr>
              <a:t>ma Beatrice </a:t>
            </a:r>
            <a:r>
              <a:rPr lang="it-IT" sz="2400" dirty="0" smtClean="0">
                <a:latin typeface="Algerian" panose="04020705040A02060702" pitchFamily="82" charset="0"/>
              </a:rPr>
              <a:t>dice loro che   </a:t>
            </a:r>
            <a:r>
              <a:rPr lang="it-IT" sz="2400" dirty="0" err="1" smtClean="0">
                <a:latin typeface="Algerian" panose="04020705040A02060702" pitchFamily="82" charset="0"/>
              </a:rPr>
              <a:t>e’</a:t>
            </a:r>
            <a:r>
              <a:rPr lang="it-IT" sz="2400" dirty="0" smtClean="0">
                <a:latin typeface="Algerian" panose="04020705040A02060702" pitchFamily="82" charset="0"/>
              </a:rPr>
              <a:t> suo amico.  Dante, intanto, piangeva!</a:t>
            </a:r>
            <a:endParaRPr lang="it-IT" sz="2400" dirty="0"/>
          </a:p>
        </p:txBody>
      </p:sp>
    </p:spTree>
    <p:extLst>
      <p:ext uri="{BB962C8B-B14F-4D97-AF65-F5344CB8AC3E}">
        <p14:creationId xmlns:p14="http://schemas.microsoft.com/office/powerpoint/2010/main" val="7742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6808800" cy="1210464"/>
          </a:xfrm>
        </p:spPr>
        <p:txBody>
          <a:bodyPr>
            <a:noAutofit/>
          </a:bodyPr>
          <a:lstStyle/>
          <a:p>
            <a:pPr algn="ctr"/>
            <a:r>
              <a:rPr lang="it-IT" sz="2800" b="1" dirty="0" smtClean="0">
                <a:solidFill>
                  <a:srgbClr val="FF0000"/>
                </a:solidFill>
              </a:rPr>
              <a:t>L’eterna lotta tra il bene e il male</a:t>
            </a:r>
            <a:br>
              <a:rPr lang="it-IT" sz="2800" b="1" dirty="0" smtClean="0">
                <a:solidFill>
                  <a:srgbClr val="FF0000"/>
                </a:solidFill>
              </a:rPr>
            </a:br>
            <a:r>
              <a:rPr lang="it-IT" sz="2800" b="1" dirty="0">
                <a:solidFill>
                  <a:srgbClr val="FF0000"/>
                </a:solidFill>
              </a:rPr>
              <a:t/>
            </a:r>
            <a:br>
              <a:rPr lang="it-IT" sz="2800" b="1" dirty="0">
                <a:solidFill>
                  <a:srgbClr val="FF0000"/>
                </a:solidFill>
              </a:rPr>
            </a:br>
            <a:r>
              <a:rPr lang="it-IT" sz="2800" b="1" dirty="0">
                <a:solidFill>
                  <a:srgbClr val="FF0000"/>
                </a:solidFill>
              </a:rPr>
              <a:t>P</a:t>
            </a:r>
            <a:r>
              <a:rPr lang="it-IT" sz="2800" b="1" dirty="0" smtClean="0">
                <a:solidFill>
                  <a:srgbClr val="FF0000"/>
                </a:solidFill>
              </a:rPr>
              <a:t>aradiso </a:t>
            </a:r>
            <a:r>
              <a:rPr lang="it-IT" sz="2800" b="1" i="1" dirty="0" smtClean="0">
                <a:solidFill>
                  <a:srgbClr val="FF0000"/>
                </a:solidFill>
              </a:rPr>
              <a:t>vs</a:t>
            </a:r>
            <a:r>
              <a:rPr lang="it-IT" sz="2800" b="1" dirty="0" smtClean="0">
                <a:solidFill>
                  <a:srgbClr val="FF0000"/>
                </a:solidFill>
              </a:rPr>
              <a:t> Inferno  </a:t>
            </a:r>
            <a:endParaRPr lang="it-IT" sz="2800" b="1" dirty="0">
              <a:solidFill>
                <a:srgbClr val="FF0000"/>
              </a:solidFill>
            </a:endParaRPr>
          </a:p>
        </p:txBody>
      </p:sp>
      <p:pic>
        <p:nvPicPr>
          <p:cNvPr id="3" name="Picture 2" descr="Canto 1 Paradiso - Spiegazion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7" y="1829045"/>
            <a:ext cx="3744415" cy="3133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Lucifero nella Divina Commedia di Dante: la descrizione - laCOOLt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00808"/>
            <a:ext cx="3625663" cy="5013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7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196752"/>
            <a:ext cx="2592288" cy="2880320"/>
          </a:xfrm>
        </p:spPr>
        <p:txBody>
          <a:bodyPr>
            <a:noAutofit/>
          </a:bodyPr>
          <a:lstStyle/>
          <a:p>
            <a:r>
              <a:rPr lang="it-IT" sz="1800" b="1" dirty="0" smtClean="0">
                <a:latin typeface="Algerian" panose="04020705040A02060702" pitchFamily="82" charset="0"/>
              </a:rPr>
              <a:t>L’ESILIO FU MOLTO PENOSO PER IL NOSTRO CARO DANTE, MA L’AMORE VERSO BEATRICE GLI DAVA LA FORZA DI ANDARE AVANTI! </a:t>
            </a:r>
            <a:endParaRPr lang="it-IT" sz="1800" b="1" dirty="0">
              <a:latin typeface="Algerian" panose="04020705040A02060702" pitchFamily="82" charset="0"/>
            </a:endParaRPr>
          </a:p>
        </p:txBody>
      </p:sp>
      <p:pic>
        <p:nvPicPr>
          <p:cNvPr id="2050" name="Picture 2" descr="Focus Storia 171"/>
          <p:cNvPicPr>
            <a:picLocks noChangeAspect="1" noChangeArrowheads="1"/>
          </p:cNvPicPr>
          <p:nvPr/>
        </p:nvPicPr>
        <p:blipFill rotWithShape="1">
          <a:blip r:embed="rId2">
            <a:extLst>
              <a:ext uri="{28A0092B-C50C-407E-A947-70E740481C1C}">
                <a14:useLocalDpi xmlns:a14="http://schemas.microsoft.com/office/drawing/2010/main" val="0"/>
              </a:ext>
            </a:extLst>
          </a:blip>
          <a:srcRect b="9530"/>
          <a:stretch/>
        </p:blipFill>
        <p:spPr bwMode="auto">
          <a:xfrm>
            <a:off x="3745307" y="476672"/>
            <a:ext cx="5040560" cy="6049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8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TEDI' 2021 – Le Voci dei Libri"/>
          <p:cNvPicPr>
            <a:picLocks noChangeAspect="1" noChangeArrowheads="1"/>
          </p:cNvPicPr>
          <p:nvPr/>
        </p:nvPicPr>
        <p:blipFill rotWithShape="1">
          <a:blip r:embed="rId2">
            <a:extLst>
              <a:ext uri="{28A0092B-C50C-407E-A947-70E740481C1C}">
                <a14:useLocalDpi xmlns:a14="http://schemas.microsoft.com/office/drawing/2010/main" val="0"/>
              </a:ext>
            </a:extLst>
          </a:blip>
          <a:srcRect l="66791" t="34" b="57739"/>
          <a:stretch/>
        </p:blipFill>
        <p:spPr bwMode="auto">
          <a:xfrm>
            <a:off x="6025858" y="332656"/>
            <a:ext cx="2893462" cy="2743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evocideilibri.it/wp-content/uploads/2020/01/dante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021" y="584684"/>
            <a:ext cx="4020713" cy="4320480"/>
          </a:xfrm>
          <a:prstGeom prst="rect">
            <a:avLst/>
          </a:prstGeom>
          <a:ln w="228600" cap="sq" cmpd="thickThin">
            <a:solidFill>
              <a:srgbClr val="FFC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2" descr="Dante schede didattiche semplificate - Mammar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86"/>
          <a:stretch/>
        </p:blipFill>
        <p:spPr bwMode="auto">
          <a:xfrm>
            <a:off x="4860032" y="3717032"/>
            <a:ext cx="3696474"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9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540496" cy="2088232"/>
          </a:xfrm>
        </p:spPr>
        <p:txBody>
          <a:bodyPr>
            <a:normAutofit/>
          </a:bodyPr>
          <a:lstStyle/>
          <a:p>
            <a:r>
              <a:rPr lang="it-IT" b="1" i="1" dirty="0" smtClean="0"/>
              <a:t/>
            </a:r>
            <a:br>
              <a:rPr lang="it-IT" b="1" i="1" dirty="0" smtClean="0"/>
            </a:br>
            <a:r>
              <a:rPr lang="it-IT" b="1" i="1" dirty="0" smtClean="0">
                <a:solidFill>
                  <a:srgbClr val="BC1454"/>
                </a:solidFill>
                <a:latin typeface="Arial Black" panose="020B0A04020102020204" pitchFamily="34" charset="0"/>
              </a:rPr>
              <a:t>Dante, eterno e attuale</a:t>
            </a:r>
            <a:r>
              <a:rPr lang="it-IT" b="1" i="1" dirty="0">
                <a:solidFill>
                  <a:srgbClr val="BC1454"/>
                </a:solidFill>
                <a:latin typeface="Arial Black" panose="020B0A04020102020204" pitchFamily="34" charset="0"/>
              </a:rPr>
              <a:t> </a:t>
            </a:r>
            <a:r>
              <a:rPr lang="it-IT" b="1" i="1" dirty="0" smtClean="0">
                <a:solidFill>
                  <a:srgbClr val="BC1454"/>
                </a:solidFill>
                <a:latin typeface="Arial Black" panose="020B0A04020102020204" pitchFamily="34" charset="0"/>
              </a:rPr>
              <a:t/>
            </a:r>
            <a:br>
              <a:rPr lang="it-IT" b="1" i="1" dirty="0" smtClean="0">
                <a:solidFill>
                  <a:srgbClr val="BC1454"/>
                </a:solidFill>
                <a:latin typeface="Arial Black" panose="020B0A04020102020204" pitchFamily="34" charset="0"/>
              </a:rPr>
            </a:br>
            <a:r>
              <a:rPr lang="it-IT" sz="1600" b="1" i="1" dirty="0" smtClean="0">
                <a:solidFill>
                  <a:srgbClr val="BC1454"/>
                </a:solidFill>
                <a:latin typeface="Arial Black" panose="020B0A04020102020204" pitchFamily="34" charset="0"/>
              </a:rPr>
              <a:t>come non ricordare Roberto Benigni e la sua lettura del V canto </a:t>
            </a:r>
            <a:r>
              <a:rPr lang="it-IT" sz="1600" b="1" i="1" dirty="0">
                <a:solidFill>
                  <a:srgbClr val="BC1454"/>
                </a:solidFill>
                <a:latin typeface="Arial Black" panose="020B0A04020102020204" pitchFamily="34" charset="0"/>
              </a:rPr>
              <a:t> </a:t>
            </a:r>
            <a:r>
              <a:rPr lang="it-IT" sz="1600" b="1" i="1" dirty="0" smtClean="0">
                <a:solidFill>
                  <a:srgbClr val="BC1454"/>
                </a:solidFill>
                <a:latin typeface="Arial Black" panose="020B0A04020102020204" pitchFamily="34" charset="0"/>
              </a:rPr>
              <a:t>dell’Inferno?  </a:t>
            </a:r>
            <a:endParaRPr lang="it-IT" sz="1600" b="1" i="1" dirty="0">
              <a:solidFill>
                <a:srgbClr val="BC1454"/>
              </a:solidFill>
              <a:latin typeface="Arial Black" panose="020B0A04020102020204" pitchFamily="34" charset="0"/>
            </a:endParaRPr>
          </a:p>
        </p:txBody>
      </p:sp>
      <p:pic>
        <p:nvPicPr>
          <p:cNvPr id="2052" name="Picture 4" descr="Amor c'ha nullo amato amar perdona mi prese del costui piacer si' forte, che,  come vedi, ancora non m'abbandon… | Citazioni significative, Citazioni  famose, Po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3955722" cy="3955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Roberto Benigni recita il primo canto dell'Inferno di Dant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08920"/>
            <a:ext cx="4032448" cy="3263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9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ibraccio | 2021 L'ANNO DI DANTE | 700 ANNI DALLA MO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929">
            <a:off x="440726" y="990235"/>
            <a:ext cx="8264411" cy="543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51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AutoShape 2" descr="A riveder le stelle. Dante, il poeta che inventò l'Italia: Amazon.it:  Cazzullo, Aldo: Lib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A riveder le stelle. Dante, il poeta che inventò l'Italia: Amazon.it:  Cazzullo, Aldo: Lib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4" name="Picture 6" descr="Dante - Barbero, Alessandro - Ebook - EPUB con DRM | I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68" y="1821629"/>
            <a:ext cx="3119969" cy="4617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6" name="Picture 8" descr="L'ITALIA DI DANTE. VIAGGIO NEL PAESE DELLA COMMEDIA di Giulio Ferroni  (l'introduzione) | Letteratitudine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00808"/>
            <a:ext cx="3240360" cy="4738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a:xfrm>
            <a:off x="1435608" y="274320"/>
            <a:ext cx="7498080" cy="1354480"/>
          </a:xfrm>
          <a:solidFill>
            <a:schemeClr val="accent1">
              <a:lumMod val="60000"/>
              <a:lumOff val="40000"/>
            </a:schemeClr>
          </a:solidFill>
        </p:spPr>
        <p:txBody>
          <a:bodyPr>
            <a:normAutofit/>
          </a:bodyPr>
          <a:lstStyle/>
          <a:p>
            <a:pPr algn="ctr"/>
            <a:r>
              <a:rPr lang="it-IT" sz="2000" b="1" dirty="0" smtClean="0"/>
              <a:t>Barbero ….</a:t>
            </a:r>
            <a:r>
              <a:rPr lang="it-IT" sz="2000" b="1" dirty="0" err="1" smtClean="0"/>
              <a:t>Ferroni</a:t>
            </a:r>
            <a:r>
              <a:rPr lang="it-IT" sz="2000" b="1" dirty="0" smtClean="0"/>
              <a:t>….</a:t>
            </a:r>
            <a:br>
              <a:rPr lang="it-IT" sz="2000" b="1" dirty="0" smtClean="0"/>
            </a:br>
            <a:r>
              <a:rPr lang="it-IT" sz="2000" b="1" dirty="0" smtClean="0"/>
              <a:t>TUTTI  VOGLIONO CELEBRARE IL POETA PIU’ IMPORTANTE DELLA NOSTRA LETTERATURA</a:t>
            </a:r>
            <a:endParaRPr lang="it-IT" sz="2000" b="1" dirty="0"/>
          </a:p>
        </p:txBody>
      </p:sp>
    </p:spTree>
    <p:extLst>
      <p:ext uri="{BB962C8B-B14F-4D97-AF65-F5344CB8AC3E}">
        <p14:creationId xmlns:p14="http://schemas.microsoft.com/office/powerpoint/2010/main" val="151324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E ancora….  </a:t>
            </a:r>
            <a:endParaRPr lang="it-IT" b="1" dirty="0">
              <a:solidFill>
                <a:srgbClr val="0070C0"/>
              </a:solidFill>
            </a:endParaRPr>
          </a:p>
        </p:txBody>
      </p:sp>
      <p:pic>
        <p:nvPicPr>
          <p:cNvPr id="8194" name="Picture 2" descr="A riveder le stelle. Dante, il poeta che inventò l'Italia: Amazon.it:  Cazzullo, Aldo: Lib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4603293" cy="52133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AutoShape 4" descr="Ritratto di Dante | Nino Borsellino | Laterza | 200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Ritratto di Dante | Nino Borsellino | Laterza | 200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8" descr="Ritratto di Dante | Nino Borsellino | Laterza | 200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202" name="Picture 10" descr="Ritratto di Dante eBook: Borsellino, Nino: Amazon.it: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908" y="1340768"/>
            <a:ext cx="3569564" cy="5040560"/>
          </a:xfrm>
          <a:prstGeom prst="round2DiagRect">
            <a:avLst>
              <a:gd name="adj1" fmla="val 16667"/>
              <a:gd name="adj2" fmla="val 0"/>
            </a:avLst>
          </a:prstGeom>
          <a:ln w="88900" cap="sq">
            <a:solidFill>
              <a:srgbClr val="FFFFFF"/>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9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332656"/>
            <a:ext cx="6624736" cy="1143000"/>
          </a:xfrm>
        </p:spPr>
        <p:txBody>
          <a:bodyPr>
            <a:noAutofit/>
          </a:bodyPr>
          <a:lstStyle/>
          <a:p>
            <a:pPr algn="ctr"/>
            <a:r>
              <a:rPr lang="it-IT" sz="3200" b="1" dirty="0" smtClean="0"/>
              <a:t>E anche i più piccoli sono invitati a leggere il </a:t>
            </a:r>
            <a:r>
              <a:rPr lang="it-IT" sz="3200" b="1" dirty="0" err="1" smtClean="0"/>
              <a:t>divin</a:t>
            </a:r>
            <a:r>
              <a:rPr lang="it-IT" sz="3200" b="1" dirty="0" smtClean="0"/>
              <a:t> poeta </a:t>
            </a:r>
            <a:endParaRPr lang="it-IT" sz="3200" b="1" dirty="0"/>
          </a:p>
        </p:txBody>
      </p:sp>
      <p:sp>
        <p:nvSpPr>
          <p:cNvPr id="3" name="AutoShape 2" descr="PaperDante, l'omaggio Disney per i 700 anni dalla morte di Dante Alighi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0" name="Picture 2" descr="Dante, per i 700 anni dalla morte Paperino veste i panni del sommo poeta in  &quot;PaperDante&quot; - Tgcom2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35696" y="1556792"/>
            <a:ext cx="6624736" cy="5220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96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rgbClr val="FF0000"/>
                </a:solidFill>
              </a:rPr>
              <a:t>Il sommo poeta, per un ‘piccolo’ pubblico ! </a:t>
            </a:r>
            <a:endParaRPr lang="it-IT" b="1" dirty="0">
              <a:solidFill>
                <a:srgbClr val="FF0000"/>
              </a:solidFill>
            </a:endParaRPr>
          </a:p>
        </p:txBody>
      </p:sp>
      <p:pic>
        <p:nvPicPr>
          <p:cNvPr id="10244" name="Picture 4" descr="Il mio amico Dante&quot;: Geronimo Stilton intervista Dante Alighieri - Focus  Jun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3698">
            <a:off x="5461008" y="2690511"/>
            <a:ext cx="3402542" cy="2539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2" name="Picture 2" descr="Il mio amico Dante - Geronimo Stilton - Libro - Piemme - One shot | IBS"/>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15616" y="1556792"/>
            <a:ext cx="4438650" cy="518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8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78392" y="548680"/>
            <a:ext cx="6400800" cy="2880320"/>
          </a:xfrm>
        </p:spPr>
        <p:txBody>
          <a:bodyPr>
            <a:noAutofit/>
          </a:bodyPr>
          <a:lstStyle/>
          <a:p>
            <a:pPr algn="ctr"/>
            <a:endParaRPr lang="it-IT" sz="3600" b="1" i="1" dirty="0" smtClean="0">
              <a:solidFill>
                <a:srgbClr val="AC244B"/>
              </a:solidFill>
              <a:latin typeface="Baskerville Old Face" panose="02020602080505020303" pitchFamily="18" charset="0"/>
            </a:endParaRPr>
          </a:p>
          <a:p>
            <a:pPr algn="ctr"/>
            <a:r>
              <a:rPr lang="it-IT" sz="3600" b="1" i="1" dirty="0" smtClean="0">
                <a:solidFill>
                  <a:srgbClr val="AC244B"/>
                </a:solidFill>
                <a:latin typeface="Baskerville Old Face" panose="02020602080505020303" pitchFamily="18" charset="0"/>
              </a:rPr>
              <a:t>A cura delle classi 2^B e 2^C </a:t>
            </a:r>
          </a:p>
          <a:p>
            <a:pPr algn="ctr"/>
            <a:endParaRPr lang="it-IT" sz="3600" b="1" i="1" dirty="0">
              <a:solidFill>
                <a:srgbClr val="AC244B"/>
              </a:solidFill>
              <a:latin typeface="Baskerville Old Face" panose="02020602080505020303" pitchFamily="18" charset="0"/>
            </a:endParaRPr>
          </a:p>
          <a:p>
            <a:pPr algn="ctr"/>
            <a:r>
              <a:rPr lang="it-IT" sz="3600" b="1" i="1" dirty="0" smtClean="0">
                <a:solidFill>
                  <a:srgbClr val="AC244B"/>
                </a:solidFill>
                <a:latin typeface="Baskerville Old Face" panose="02020602080505020303" pitchFamily="18" charset="0"/>
              </a:rPr>
              <a:t>della Scuola Secondaria di primo grado di Campora </a:t>
            </a:r>
          </a:p>
          <a:p>
            <a:pPr algn="ctr"/>
            <a:endParaRPr lang="it-IT" sz="3600" b="1" i="1" dirty="0">
              <a:solidFill>
                <a:srgbClr val="AC244B"/>
              </a:solidFill>
              <a:latin typeface="Baskerville Old Face" panose="02020602080505020303" pitchFamily="18" charset="0"/>
            </a:endParaRPr>
          </a:p>
          <a:p>
            <a:pPr algn="ctr"/>
            <a:endParaRPr lang="it-IT" sz="3600" b="1" i="1" dirty="0" smtClean="0">
              <a:solidFill>
                <a:srgbClr val="AC244B"/>
              </a:solidFill>
              <a:latin typeface="Baskerville Old Face" panose="02020602080505020303" pitchFamily="18" charset="0"/>
            </a:endParaRPr>
          </a:p>
          <a:p>
            <a:pPr algn="ctr"/>
            <a:r>
              <a:rPr lang="it-IT" sz="3600" b="1" i="1" dirty="0" smtClean="0">
                <a:solidFill>
                  <a:srgbClr val="AC244B"/>
                </a:solidFill>
                <a:latin typeface="Baskerville Old Face" panose="02020602080505020303" pitchFamily="18" charset="0"/>
              </a:rPr>
              <a:t>Guidati dalla prof.ssa </a:t>
            </a:r>
          </a:p>
          <a:p>
            <a:pPr algn="ctr"/>
            <a:r>
              <a:rPr lang="it-IT" sz="3600" b="1" i="1" dirty="0" err="1" smtClean="0">
                <a:solidFill>
                  <a:srgbClr val="AC244B"/>
                </a:solidFill>
                <a:latin typeface="Baskerville Old Face" panose="02020602080505020303" pitchFamily="18" charset="0"/>
              </a:rPr>
              <a:t>Musì</a:t>
            </a:r>
            <a:r>
              <a:rPr lang="it-IT" sz="3600" b="1" i="1" dirty="0" smtClean="0">
                <a:solidFill>
                  <a:srgbClr val="AC244B"/>
                </a:solidFill>
                <a:latin typeface="Baskerville Old Face" panose="02020602080505020303" pitchFamily="18" charset="0"/>
              </a:rPr>
              <a:t> Ada </a:t>
            </a:r>
            <a:endParaRPr lang="it-IT" sz="3600" b="1" i="1" dirty="0">
              <a:solidFill>
                <a:srgbClr val="AC244B"/>
              </a:solidFill>
              <a:latin typeface="Baskerville Old Face" panose="02020602080505020303" pitchFamily="18" charset="0"/>
            </a:endParaRPr>
          </a:p>
        </p:txBody>
      </p:sp>
    </p:spTree>
    <p:extLst>
      <p:ext uri="{BB962C8B-B14F-4D97-AF65-F5344CB8AC3E}">
        <p14:creationId xmlns:p14="http://schemas.microsoft.com/office/powerpoint/2010/main" val="138397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 Divina Commedia - Raffaello Scuola"/>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31640" y="223633"/>
            <a:ext cx="4525199" cy="6335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671379"/>
            <a:ext cx="2857500"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La divina avventura. Il fantastico viaggio di Dante - Enrico Cerni,Francesca Gambino,Maria Distefano - copert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356279"/>
            <a:ext cx="2465065" cy="3167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96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mistero della tomba di Dante che si trova a Ravenna | SiViaggia"/>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44574" y="153999"/>
            <a:ext cx="2881641" cy="3455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1115616" y="121563"/>
            <a:ext cx="4854980" cy="6524863"/>
          </a:xfrm>
          <a:prstGeom prst="rect">
            <a:avLst/>
          </a:prstGeom>
        </p:spPr>
        <p:txBody>
          <a:bodyPr wrap="square">
            <a:spAutoFit/>
          </a:bodyPr>
          <a:lstStyle/>
          <a:p>
            <a:pPr algn="just"/>
            <a:r>
              <a:rPr lang="it-IT" sz="1900" b="1" dirty="0">
                <a:solidFill>
                  <a:srgbClr val="BC1454"/>
                </a:solidFill>
                <a:latin typeface="Baskerville Old Face" panose="02020602080505020303" pitchFamily="18" charset="0"/>
              </a:rPr>
              <a:t>Ravenna conserva le </a:t>
            </a:r>
            <a:r>
              <a:rPr lang="it-IT" sz="1900" b="1" dirty="0" smtClean="0">
                <a:solidFill>
                  <a:srgbClr val="BC1454"/>
                </a:solidFill>
                <a:latin typeface="Baskerville Old Face" panose="02020602080505020303" pitchFamily="18" charset="0"/>
              </a:rPr>
              <a:t>spoglie del poeta. </a:t>
            </a:r>
            <a:r>
              <a:rPr lang="it-IT" sz="1900" b="1" dirty="0">
                <a:solidFill>
                  <a:srgbClr val="BC1454"/>
                </a:solidFill>
                <a:latin typeface="Baskerville Old Face" panose="02020602080505020303" pitchFamily="18" charset="0"/>
              </a:rPr>
              <a:t>Da </a:t>
            </a:r>
            <a:r>
              <a:rPr lang="it-IT" sz="1900" b="1" dirty="0" smtClean="0">
                <a:solidFill>
                  <a:srgbClr val="BC1454"/>
                </a:solidFill>
                <a:latin typeface="Baskerville Old Face" panose="02020602080505020303" pitchFamily="18" charset="0"/>
              </a:rPr>
              <a:t>settecento </a:t>
            </a:r>
            <a:r>
              <a:rPr lang="it-IT" sz="1900" b="1" dirty="0">
                <a:solidFill>
                  <a:srgbClr val="BC1454"/>
                </a:solidFill>
                <a:latin typeface="Baskerville Old Face" panose="02020602080505020303" pitchFamily="18" charset="0"/>
              </a:rPr>
              <a:t>anni Firenze si addolora di non poter custodire i resti delle </a:t>
            </a:r>
            <a:r>
              <a:rPr lang="it-IT" sz="1900" b="1" dirty="0" smtClean="0">
                <a:solidFill>
                  <a:srgbClr val="BC1454"/>
                </a:solidFill>
                <a:latin typeface="Baskerville Old Face" panose="02020602080505020303" pitchFamily="18" charset="0"/>
              </a:rPr>
              <a:t>sue ossa. </a:t>
            </a:r>
          </a:p>
          <a:p>
            <a:pPr algn="just"/>
            <a:r>
              <a:rPr lang="it-IT" sz="1900" b="1" dirty="0" smtClean="0">
                <a:solidFill>
                  <a:srgbClr val="BC1454"/>
                </a:solidFill>
                <a:latin typeface="Baskerville Old Face" panose="02020602080505020303" pitchFamily="18" charset="0"/>
              </a:rPr>
              <a:t>Davanti </a:t>
            </a:r>
            <a:r>
              <a:rPr lang="it-IT" sz="1900" b="1" dirty="0">
                <a:solidFill>
                  <a:srgbClr val="BC1454"/>
                </a:solidFill>
                <a:latin typeface="Baskerville Old Face" panose="02020602080505020303" pitchFamily="18" charset="0"/>
              </a:rPr>
              <a:t>alla sua tomba ci si emoziona e il cuore batte forte perché siamo di fronte al padre della nostra lingua, ci si emoziona perché davanti a noi si presenta un genio così grande della nostra letteratura perché tutto quello che Dante ci ha lasciato rappresenta per noi italiani un tesoro di inestimabile valore. La sua mirabile arte e il suo inarrivabile </a:t>
            </a:r>
            <a:r>
              <a:rPr lang="it-IT" sz="1900" b="1" dirty="0" smtClean="0">
                <a:solidFill>
                  <a:srgbClr val="BC1454"/>
                </a:solidFill>
                <a:latin typeface="Baskerville Old Face" panose="02020602080505020303" pitchFamily="18" charset="0"/>
              </a:rPr>
              <a:t>genio, sono </a:t>
            </a:r>
            <a:r>
              <a:rPr lang="it-IT" sz="1900" b="1" dirty="0">
                <a:solidFill>
                  <a:srgbClr val="BC1454"/>
                </a:solidFill>
                <a:latin typeface="Baskerville Old Face" panose="02020602080505020303" pitchFamily="18" charset="0"/>
              </a:rPr>
              <a:t>stati un faro per chi aveva perso ogni speranza. </a:t>
            </a:r>
            <a:r>
              <a:rPr lang="it-IT" sz="1900" b="1" dirty="0" smtClean="0">
                <a:solidFill>
                  <a:srgbClr val="BC1454"/>
                </a:solidFill>
                <a:latin typeface="Baskerville Old Face" panose="02020602080505020303" pitchFamily="18" charset="0"/>
              </a:rPr>
              <a:t>Dante, </a:t>
            </a:r>
            <a:r>
              <a:rPr lang="it-IT" sz="1900" b="1" dirty="0">
                <a:solidFill>
                  <a:srgbClr val="BC1454"/>
                </a:solidFill>
                <a:latin typeface="Baskerville Old Face" panose="02020602080505020303" pitchFamily="18" charset="0"/>
              </a:rPr>
              <a:t>attraverso le sue opere, si innalza quindi a simbolo della nostra identità nazionale, diventa orgoglio tutto italiano, viene ad essere visto come fonte di salvezza perché, se è vero come è vero che la bellezza salverà il </a:t>
            </a:r>
            <a:r>
              <a:rPr lang="it-IT" sz="1900" b="1" dirty="0" smtClean="0">
                <a:solidFill>
                  <a:srgbClr val="BC1454"/>
                </a:solidFill>
                <a:latin typeface="Baskerville Old Face" panose="02020602080505020303" pitchFamily="18" charset="0"/>
              </a:rPr>
              <a:t>mondo, </a:t>
            </a:r>
            <a:r>
              <a:rPr lang="it-IT" sz="1900" b="1" dirty="0">
                <a:solidFill>
                  <a:srgbClr val="BC1454"/>
                </a:solidFill>
                <a:latin typeface="Baskerville Old Face" panose="02020602080505020303" pitchFamily="18" charset="0"/>
              </a:rPr>
              <a:t>allora è anche vero che la lettura dantesca è attualissima e attraversa in modo mirabile i </a:t>
            </a:r>
            <a:r>
              <a:rPr lang="it-IT" sz="1900" b="1" dirty="0" smtClean="0">
                <a:solidFill>
                  <a:srgbClr val="BC1454"/>
                </a:solidFill>
                <a:latin typeface="Baskerville Old Face" panose="02020602080505020303" pitchFamily="18" charset="0"/>
              </a:rPr>
              <a:t>secoli ricordandoci, in </a:t>
            </a:r>
            <a:r>
              <a:rPr lang="it-IT" sz="1900" b="1" dirty="0">
                <a:solidFill>
                  <a:srgbClr val="BC1454"/>
                </a:solidFill>
                <a:latin typeface="Baskerville Old Face" panose="02020602080505020303" pitchFamily="18" charset="0"/>
              </a:rPr>
              <a:t>tutti i </a:t>
            </a:r>
            <a:r>
              <a:rPr lang="it-IT" sz="1900" b="1" dirty="0" smtClean="0">
                <a:solidFill>
                  <a:srgbClr val="BC1454"/>
                </a:solidFill>
                <a:latin typeface="Baskerville Old Face" panose="02020602080505020303" pitchFamily="18" charset="0"/>
              </a:rPr>
              <a:t>modi, </a:t>
            </a:r>
            <a:r>
              <a:rPr lang="it-IT" sz="1900" b="1" dirty="0">
                <a:solidFill>
                  <a:srgbClr val="BC1454"/>
                </a:solidFill>
                <a:latin typeface="Baskerville Old Face" panose="02020602080505020303" pitchFamily="18" charset="0"/>
              </a:rPr>
              <a:t>che l’arte e la cultura ci hanno salvato dal buio </a:t>
            </a:r>
            <a:r>
              <a:rPr lang="it-IT" sz="1900" b="1" dirty="0" smtClean="0">
                <a:solidFill>
                  <a:srgbClr val="BC1454"/>
                </a:solidFill>
                <a:latin typeface="Baskerville Old Face" panose="02020602080505020303" pitchFamily="18" charset="0"/>
              </a:rPr>
              <a:t>e, soprattutto, che </a:t>
            </a:r>
            <a:r>
              <a:rPr lang="it-IT" sz="1900" b="1" dirty="0">
                <a:solidFill>
                  <a:srgbClr val="BC1454"/>
                </a:solidFill>
                <a:latin typeface="Baskerville Old Face" panose="02020602080505020303" pitchFamily="18" charset="0"/>
              </a:rPr>
              <a:t>lo faranno ancora per molto tempo. </a:t>
            </a:r>
          </a:p>
        </p:txBody>
      </p:sp>
      <p:pic>
        <p:nvPicPr>
          <p:cNvPr id="3074" name="Picture 2" descr="Il Dantedì del Comitato di Terni della Assocazione Dante Alighieri -  SOCIETA' DANTE ALIGHIERI COMITATO DI TERNI"/>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44574" y="3717032"/>
            <a:ext cx="3014824" cy="2405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76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bersago: &quot;In viaggio con Dante&quot; ottiene un riconoscimento nazionale -  Prima Me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56" y="3861048"/>
            <a:ext cx="5122088" cy="2855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699° ANNUALE DELLA MORTE DI DANTE | Cerimonia e concerto"/>
          <p:cNvPicPr>
            <a:picLocks noChangeAspect="1" noChangeArrowheads="1"/>
          </p:cNvPicPr>
          <p:nvPr/>
        </p:nvPicPr>
        <p:blipFill rotWithShape="1">
          <a:blip r:embed="rId3">
            <a:extLst>
              <a:ext uri="{28A0092B-C50C-407E-A947-70E740481C1C}">
                <a14:useLocalDpi xmlns:a14="http://schemas.microsoft.com/office/drawing/2010/main" val="0"/>
              </a:ext>
            </a:extLst>
          </a:blip>
          <a:srcRect b="12486"/>
          <a:stretch/>
        </p:blipFill>
        <p:spPr bwMode="auto">
          <a:xfrm>
            <a:off x="6732240" y="1404801"/>
            <a:ext cx="2195736" cy="1278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Grazie per la sensibilità con cui vi siete presi cura di me. La lettera di  ringraziamento della figlia di un paziente | Area Comunicazi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738658"/>
            <a:ext cx="4968552" cy="3338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7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45170" y="110789"/>
            <a:ext cx="8191325" cy="3888432"/>
          </a:xfrm>
          <a:solidFill>
            <a:schemeClr val="accent1">
              <a:lumMod val="40000"/>
              <a:lumOff val="60000"/>
            </a:schemeClr>
          </a:solidFill>
        </p:spPr>
        <p:txBody>
          <a:bodyPr>
            <a:normAutofit fontScale="25000" lnSpcReduction="20000"/>
          </a:bodyPr>
          <a:lstStyle/>
          <a:p>
            <a:r>
              <a:rPr lang="it-IT" sz="9600" b="1" dirty="0">
                <a:solidFill>
                  <a:schemeClr val="tx1"/>
                </a:solidFill>
                <a:latin typeface="Baskerville Old Face" panose="02020602080505020303" pitchFamily="18" charset="0"/>
              </a:rPr>
              <a:t>PERCHE’ CELEBRARE DANTE ALIGHIERI? </a:t>
            </a:r>
          </a:p>
          <a:p>
            <a:pPr algn="just"/>
            <a:r>
              <a:rPr lang="it-IT" sz="9600" dirty="0">
                <a:solidFill>
                  <a:schemeClr val="tx1"/>
                </a:solidFill>
                <a:latin typeface="Baskerville Old Face" panose="02020602080505020303" pitchFamily="18" charset="0"/>
              </a:rPr>
              <a:t>Il 25 Marzo è il giorno dedicato alla figura di Dante Alighieri, il  DANTEDI’ perché secondo gli studiosi proprio il 25 Marzo del 1300 Dante inizia la sua discesa agli Inferi - </a:t>
            </a:r>
            <a:r>
              <a:rPr lang="it-IT" sz="9600" i="1" dirty="0">
                <a:solidFill>
                  <a:schemeClr val="tx1"/>
                </a:solidFill>
                <a:latin typeface="Baskerville Old Face" panose="02020602080505020303" pitchFamily="18" charset="0"/>
              </a:rPr>
              <a:t>nel mezzo del </a:t>
            </a:r>
            <a:r>
              <a:rPr lang="it-IT" sz="9600" i="1" dirty="0" err="1">
                <a:solidFill>
                  <a:schemeClr val="tx1"/>
                </a:solidFill>
                <a:latin typeface="Baskerville Old Face" panose="02020602080505020303" pitchFamily="18" charset="0"/>
              </a:rPr>
              <a:t>cammin</a:t>
            </a:r>
            <a:r>
              <a:rPr lang="it-IT" sz="9600" i="1" dirty="0">
                <a:solidFill>
                  <a:schemeClr val="tx1"/>
                </a:solidFill>
                <a:latin typeface="Baskerville Old Face" panose="02020602080505020303" pitchFamily="18" charset="0"/>
              </a:rPr>
              <a:t> di nostra vita </a:t>
            </a:r>
            <a:r>
              <a:rPr lang="it-IT" sz="9600" dirty="0">
                <a:solidFill>
                  <a:schemeClr val="tx1"/>
                </a:solidFill>
                <a:latin typeface="Baskerville Old Face" panose="02020602080505020303" pitchFamily="18" charset="0"/>
              </a:rPr>
              <a:t>Il 2021, poi è davvero un anno speciale perché ricorrono 700 anni dalla morte del sommo poeta. </a:t>
            </a:r>
          </a:p>
          <a:p>
            <a:pPr algn="just"/>
            <a:r>
              <a:rPr lang="it-IT" sz="9600" dirty="0">
                <a:solidFill>
                  <a:schemeClr val="tx1"/>
                </a:solidFill>
                <a:latin typeface="Baskerville Old Face" panose="02020602080505020303" pitchFamily="18" charset="0"/>
              </a:rPr>
              <a:t>Numerose le iniziative in tutta Italia per ricordarlo e celebrarlo degnamente, questo perché Dante rappresenta la nostra identità </a:t>
            </a:r>
            <a:r>
              <a:rPr lang="it-IT" sz="9600" dirty="0" smtClean="0">
                <a:solidFill>
                  <a:schemeClr val="tx1"/>
                </a:solidFill>
                <a:latin typeface="Baskerville Old Face" panose="02020602080505020303" pitchFamily="18" charset="0"/>
              </a:rPr>
              <a:t>nazionale. </a:t>
            </a:r>
            <a:r>
              <a:rPr lang="it-IT" sz="9600" dirty="0">
                <a:solidFill>
                  <a:schemeClr val="tx1"/>
                </a:solidFill>
                <a:latin typeface="Baskerville Old Face" panose="02020602080505020303" pitchFamily="18" charset="0"/>
              </a:rPr>
              <a:t>Lui, uomo medievale, incarna e rappresenta un’intera epoca contrassegnata dalla crisi delle istituzioni civili e religiose. Dante è un </a:t>
            </a:r>
            <a:r>
              <a:rPr lang="it-IT" sz="9600" i="1" dirty="0">
                <a:solidFill>
                  <a:schemeClr val="tx1"/>
                </a:solidFill>
                <a:latin typeface="Baskerville Old Face" panose="02020602080505020303" pitchFamily="18" charset="0"/>
              </a:rPr>
              <a:t>unicum</a:t>
            </a:r>
            <a:r>
              <a:rPr lang="it-IT" sz="9600" dirty="0">
                <a:solidFill>
                  <a:schemeClr val="tx1"/>
                </a:solidFill>
                <a:latin typeface="Baskerville Old Face" panose="02020602080505020303" pitchFamily="18" charset="0"/>
              </a:rPr>
              <a:t> in letteratura in quanto è il solo che ha saputo tradurre in forma poetica il suo pensiero e </a:t>
            </a:r>
            <a:r>
              <a:rPr lang="it-IT" sz="9600" dirty="0" smtClean="0">
                <a:solidFill>
                  <a:schemeClr val="tx1"/>
                </a:solidFill>
                <a:latin typeface="Baskerville Old Face" panose="02020602080505020303" pitchFamily="18" charset="0"/>
              </a:rPr>
              <a:t>la sua esperienza umana, che ebbero poi caratteri eccezionali</a:t>
            </a:r>
            <a:r>
              <a:rPr lang="it-IT" sz="9600" dirty="0" smtClean="0">
                <a:latin typeface="Baskerville Old Face" panose="02020602080505020303" pitchFamily="18" charset="0"/>
              </a:rPr>
              <a:t>. </a:t>
            </a:r>
            <a:endParaRPr lang="it-IT" sz="9800" dirty="0" smtClean="0">
              <a:solidFill>
                <a:schemeClr val="tx1"/>
              </a:solidFill>
              <a:latin typeface="Baskerville Old Face" panose="02020602080505020303" pitchFamily="18" charset="0"/>
            </a:endParaRPr>
          </a:p>
        </p:txBody>
      </p:sp>
      <p:pic>
        <p:nvPicPr>
          <p:cNvPr id="4098" name="Picture 2" descr="Il Dantedì per celebrare la nostra identità: Dante e l'italiano | L'Ettore"/>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9592" y="4077072"/>
            <a:ext cx="8136904" cy="2780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0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19872" y="302359"/>
            <a:ext cx="5348273" cy="6555641"/>
          </a:xfrm>
          <a:prstGeom prst="rect">
            <a:avLst/>
          </a:prstGeom>
          <a:solidFill>
            <a:schemeClr val="accent1">
              <a:lumMod val="40000"/>
              <a:lumOff val="60000"/>
            </a:schemeClr>
          </a:solidFill>
        </p:spPr>
        <p:txBody>
          <a:bodyPr wrap="square">
            <a:spAutoFit/>
          </a:bodyPr>
          <a:lstStyle/>
          <a:p>
            <a:r>
              <a:rPr lang="it-IT" sz="2000" dirty="0">
                <a:solidFill>
                  <a:srgbClr val="BC1454"/>
                </a:solidFill>
                <a:latin typeface="Baskerville Old Face" panose="02020602080505020303" pitchFamily="18" charset="0"/>
              </a:rPr>
              <a:t>Neppure la letteratura latina o quella greca ci offrono un esempio simile. Le rime della giovinezza, gli stessi trattati filosofici, linguistici e politici sono di sublime raffinatezza. Ma è soprattutto nella Commedia, nel suo grande POEMA </a:t>
            </a:r>
            <a:r>
              <a:rPr lang="it-IT" sz="2000" dirty="0" smtClean="0">
                <a:solidFill>
                  <a:srgbClr val="BC1454"/>
                </a:solidFill>
                <a:latin typeface="Baskerville Old Face" panose="02020602080505020303" pitchFamily="18" charset="0"/>
              </a:rPr>
              <a:t>che, come </a:t>
            </a:r>
            <a:r>
              <a:rPr lang="it-IT" sz="2000" dirty="0">
                <a:solidFill>
                  <a:srgbClr val="BC1454"/>
                </a:solidFill>
                <a:latin typeface="Baskerville Old Face" panose="02020602080505020303" pitchFamily="18" charset="0"/>
              </a:rPr>
              <a:t>dirà </a:t>
            </a:r>
            <a:r>
              <a:rPr lang="it-IT" sz="2000" i="1" dirty="0">
                <a:solidFill>
                  <a:srgbClr val="BC1454"/>
                </a:solidFill>
                <a:latin typeface="Baskerville Old Face" panose="02020602080505020303" pitchFamily="18" charset="0"/>
              </a:rPr>
              <a:t>ha posto mano, cielo e terra,</a:t>
            </a:r>
            <a:r>
              <a:rPr lang="it-IT" sz="2000" dirty="0">
                <a:solidFill>
                  <a:srgbClr val="BC1454"/>
                </a:solidFill>
                <a:latin typeface="Baskerville Old Face" panose="02020602080505020303" pitchFamily="18" charset="0"/>
              </a:rPr>
              <a:t> che l’io dantesco si pone in grande rilievo. Come dirà uno scrittore </a:t>
            </a:r>
            <a:r>
              <a:rPr lang="it-IT" sz="2000" dirty="0" smtClean="0">
                <a:solidFill>
                  <a:srgbClr val="BC1454"/>
                </a:solidFill>
                <a:latin typeface="Baskerville Old Face" panose="02020602080505020303" pitchFamily="18" charset="0"/>
              </a:rPr>
              <a:t>americano, </a:t>
            </a:r>
            <a:r>
              <a:rPr lang="it-IT" sz="2000" dirty="0">
                <a:solidFill>
                  <a:srgbClr val="BC1454"/>
                </a:solidFill>
                <a:latin typeface="Baskerville Old Face" panose="02020602080505020303" pitchFamily="18" charset="0"/>
              </a:rPr>
              <a:t>Harold </a:t>
            </a:r>
            <a:r>
              <a:rPr lang="it-IT" sz="2000" dirty="0" smtClean="0">
                <a:solidFill>
                  <a:srgbClr val="BC1454"/>
                </a:solidFill>
                <a:latin typeface="Baskerville Old Face" panose="02020602080505020303" pitchFamily="18" charset="0"/>
              </a:rPr>
              <a:t>Bloom, </a:t>
            </a:r>
            <a:r>
              <a:rPr lang="it-IT" sz="2000" dirty="0">
                <a:solidFill>
                  <a:srgbClr val="BC1454"/>
                </a:solidFill>
                <a:latin typeface="Baskerville Old Face" panose="02020602080505020303" pitchFamily="18" charset="0"/>
              </a:rPr>
              <a:t>Dante è la più viva </a:t>
            </a:r>
            <a:r>
              <a:rPr lang="it-IT" sz="2000" i="1" dirty="0">
                <a:solidFill>
                  <a:srgbClr val="BC1454"/>
                </a:solidFill>
                <a:latin typeface="Baskerville Old Face" panose="02020602080505020303" pitchFamily="18" charset="0"/>
              </a:rPr>
              <a:t>personalità tra gli scrittori</a:t>
            </a:r>
            <a:r>
              <a:rPr lang="it-IT" sz="2000" dirty="0">
                <a:solidFill>
                  <a:srgbClr val="BC1454"/>
                </a:solidFill>
                <a:latin typeface="Baskerville Old Face" panose="02020602080505020303" pitchFamily="18" charset="0"/>
              </a:rPr>
              <a:t>. Confrontandolo poi con un altro grande poeta dell’occidente, con cui lo mette in gara, Bloom dirà ancora: </a:t>
            </a:r>
            <a:r>
              <a:rPr lang="it-IT" sz="2000" i="1" dirty="0">
                <a:solidFill>
                  <a:srgbClr val="BC1454"/>
                </a:solidFill>
                <a:latin typeface="Baskerville Old Face" panose="02020602080505020303" pitchFamily="18" charset="0"/>
              </a:rPr>
              <a:t>“la personalità di Shakespeare ci sfugge sempre e, persino nei sonetti Shakespeare è ciascuno e nessuno. Dante è Dante”.</a:t>
            </a:r>
            <a:r>
              <a:rPr lang="it-IT" sz="2000" dirty="0">
                <a:solidFill>
                  <a:srgbClr val="BC1454"/>
                </a:solidFill>
                <a:latin typeface="Baskerville Old Face" panose="02020602080505020303" pitchFamily="18" charset="0"/>
              </a:rPr>
              <a:t> </a:t>
            </a:r>
          </a:p>
          <a:p>
            <a:r>
              <a:rPr lang="it-IT" sz="2000" dirty="0" smtClean="0">
                <a:solidFill>
                  <a:srgbClr val="BC1454"/>
                </a:solidFill>
                <a:latin typeface="Baskerville Old Face" panose="02020602080505020303" pitchFamily="18" charset="0"/>
              </a:rPr>
              <a:t>Sì, </a:t>
            </a:r>
            <a:r>
              <a:rPr lang="it-IT" sz="2000" dirty="0">
                <a:solidFill>
                  <a:srgbClr val="BC1454"/>
                </a:solidFill>
                <a:latin typeface="Baskerville Old Face" panose="02020602080505020303" pitchFamily="18" charset="0"/>
              </a:rPr>
              <a:t>perché </a:t>
            </a:r>
            <a:r>
              <a:rPr lang="it-IT" sz="2000" dirty="0" smtClean="0">
                <a:solidFill>
                  <a:srgbClr val="BC1454"/>
                </a:solidFill>
                <a:latin typeface="Baskerville Old Face" panose="02020602080505020303" pitchFamily="18" charset="0"/>
              </a:rPr>
              <a:t>Dante è quasi uno di famiglia, ci è caro come un papà e grazie alla </a:t>
            </a:r>
            <a:r>
              <a:rPr lang="it-IT" sz="2000" dirty="0">
                <a:solidFill>
                  <a:srgbClr val="BC1454"/>
                </a:solidFill>
                <a:latin typeface="Baskerville Old Face" panose="02020602080505020303" pitchFamily="18" charset="0"/>
              </a:rPr>
              <a:t>sublimità dei suoi versi ha saputo rendere eterna la bellezza </a:t>
            </a:r>
            <a:r>
              <a:rPr lang="it-IT" sz="2000" dirty="0" smtClean="0">
                <a:solidFill>
                  <a:srgbClr val="BC1454"/>
                </a:solidFill>
                <a:latin typeface="Baskerville Old Face" panose="02020602080505020303" pitchFamily="18" charset="0"/>
              </a:rPr>
              <a:t>della </a:t>
            </a:r>
            <a:r>
              <a:rPr lang="it-IT" sz="2000" dirty="0">
                <a:solidFill>
                  <a:srgbClr val="BC1454"/>
                </a:solidFill>
                <a:latin typeface="Baskerville Old Face" panose="02020602080505020303" pitchFamily="18" charset="0"/>
              </a:rPr>
              <a:t>poesia e della nostra </a:t>
            </a:r>
            <a:r>
              <a:rPr lang="it-IT" sz="2000" dirty="0" smtClean="0">
                <a:solidFill>
                  <a:srgbClr val="BC1454"/>
                </a:solidFill>
                <a:latin typeface="Baskerville Old Face" panose="02020602080505020303" pitchFamily="18" charset="0"/>
              </a:rPr>
              <a:t>preziosa </a:t>
            </a:r>
            <a:r>
              <a:rPr lang="it-IT" sz="2000" dirty="0">
                <a:solidFill>
                  <a:srgbClr val="BC1454"/>
                </a:solidFill>
                <a:latin typeface="Baskerville Old Face" panose="02020602080505020303" pitchFamily="18" charset="0"/>
              </a:rPr>
              <a:t>lingua italiana. </a:t>
            </a:r>
            <a:endParaRPr lang="it-IT" sz="2000" dirty="0" smtClean="0">
              <a:solidFill>
                <a:srgbClr val="BC1454"/>
              </a:solidFill>
              <a:latin typeface="Baskerville Old Face" panose="02020602080505020303" pitchFamily="18" charset="0"/>
            </a:endParaRPr>
          </a:p>
          <a:p>
            <a:endParaRPr lang="it-IT" sz="2000" dirty="0" smtClean="0">
              <a:solidFill>
                <a:srgbClr val="BC1454"/>
              </a:solidFill>
              <a:latin typeface="Book Antiqua" panose="02040602050305030304" pitchFamily="18" charset="0"/>
            </a:endParaRPr>
          </a:p>
          <a:p>
            <a:r>
              <a:rPr lang="it-IT" sz="2000" dirty="0">
                <a:solidFill>
                  <a:srgbClr val="BC1454"/>
                </a:solidFill>
                <a:latin typeface="Book Antiqua" panose="02040602050305030304" pitchFamily="18" charset="0"/>
              </a:rPr>
              <a:t> </a:t>
            </a:r>
          </a:p>
          <a:p>
            <a:r>
              <a:rPr lang="it-IT" sz="2000" dirty="0">
                <a:solidFill>
                  <a:srgbClr val="BC1454"/>
                </a:solidFill>
                <a:latin typeface="Book Antiqua" panose="02040602050305030304" pitchFamily="18" charset="0"/>
              </a:rPr>
              <a:t> </a:t>
            </a:r>
          </a:p>
        </p:txBody>
      </p:sp>
      <p:pic>
        <p:nvPicPr>
          <p:cNvPr id="1026" name="Picture 2" descr="Filosofia dell'amore: Dante e Shakespeare - Artspecialday"/>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7505" y="1412776"/>
            <a:ext cx="3312367" cy="3816423"/>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a:xfrm>
            <a:off x="611560" y="5229200"/>
            <a:ext cx="2448272" cy="414543"/>
          </a:xfrm>
        </p:spPr>
        <p:txBody>
          <a:bodyPr>
            <a:normAutofit fontScale="90000"/>
          </a:bodyPr>
          <a:lstStyle/>
          <a:p>
            <a:r>
              <a:rPr lang="it-IT" sz="2000" b="1" dirty="0" smtClean="0">
                <a:solidFill>
                  <a:srgbClr val="BC1454"/>
                </a:solidFill>
              </a:rPr>
              <a:t>Dante    e  Shakespeare </a:t>
            </a:r>
            <a:endParaRPr lang="it-IT" sz="2000" b="1" dirty="0">
              <a:solidFill>
                <a:srgbClr val="BC1454"/>
              </a:solidFill>
            </a:endParaRPr>
          </a:p>
        </p:txBody>
      </p:sp>
    </p:spTree>
    <p:extLst>
      <p:ext uri="{BB962C8B-B14F-4D97-AF65-F5344CB8AC3E}">
        <p14:creationId xmlns:p14="http://schemas.microsoft.com/office/powerpoint/2010/main" val="40767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39552" y="332656"/>
            <a:ext cx="5040560" cy="640080"/>
          </a:xfrm>
          <a:solidFill>
            <a:schemeClr val="accent3">
              <a:lumMod val="40000"/>
              <a:lumOff val="60000"/>
            </a:schemeClr>
          </a:solidFill>
          <a:ln>
            <a:solidFill>
              <a:schemeClr val="accent1"/>
            </a:solidFill>
          </a:ln>
        </p:spPr>
        <p:txBody>
          <a:bodyPr>
            <a:normAutofit/>
          </a:bodyPr>
          <a:lstStyle/>
          <a:p>
            <a:pPr algn="ctr"/>
            <a:r>
              <a:rPr lang="it-IT" sz="2800" b="1" dirty="0" smtClean="0"/>
              <a:t>LA VITA </a:t>
            </a:r>
            <a:endParaRPr lang="it-IT" sz="2800" b="1" dirty="0"/>
          </a:p>
        </p:txBody>
      </p:sp>
      <p:sp>
        <p:nvSpPr>
          <p:cNvPr id="5" name="Segnaposto contenuto 4"/>
          <p:cNvSpPr>
            <a:spLocks noGrp="1"/>
          </p:cNvSpPr>
          <p:nvPr>
            <p:ph sz="quarter" idx="2"/>
          </p:nvPr>
        </p:nvSpPr>
        <p:spPr>
          <a:xfrm>
            <a:off x="457200" y="969336"/>
            <a:ext cx="4023360" cy="5195968"/>
          </a:xfrm>
        </p:spPr>
        <p:txBody>
          <a:bodyPr>
            <a:normAutofit fontScale="25000" lnSpcReduction="20000"/>
          </a:bodyPr>
          <a:lstStyle/>
          <a:p>
            <a:pPr marL="118872" indent="0" fontAlgn="base">
              <a:buNone/>
            </a:pPr>
            <a:r>
              <a:rPr lang="it-IT" sz="6400" dirty="0">
                <a:latin typeface="Cambria" panose="02040503050406030204" pitchFamily="18" charset="0"/>
              </a:rPr>
              <a:t>L</a:t>
            </a:r>
            <a:r>
              <a:rPr lang="it-IT" sz="6400" dirty="0" smtClean="0">
                <a:latin typeface="Cambria" panose="02040503050406030204" pitchFamily="18" charset="0"/>
              </a:rPr>
              <a:t>a </a:t>
            </a:r>
            <a:r>
              <a:rPr lang="it-IT" sz="6400" dirty="0">
                <a:latin typeface="Cambria" panose="02040503050406030204" pitchFamily="18" charset="0"/>
              </a:rPr>
              <a:t>biografia di Dante riserva </a:t>
            </a:r>
            <a:r>
              <a:rPr lang="it-IT" sz="6400" dirty="0" smtClean="0">
                <a:latin typeface="Cambria" panose="02040503050406030204" pitchFamily="18" charset="0"/>
              </a:rPr>
              <a:t>delle </a:t>
            </a:r>
            <a:r>
              <a:rPr lang="it-IT" sz="6400" dirty="0">
                <a:latin typeface="Cambria" panose="02040503050406030204" pitchFamily="18" charset="0"/>
              </a:rPr>
              <a:t>sorprese. </a:t>
            </a:r>
            <a:r>
              <a:rPr lang="it-IT" sz="6400" dirty="0" smtClean="0">
                <a:latin typeface="Cambria" panose="02040503050406030204" pitchFamily="18" charset="0"/>
              </a:rPr>
              <a:t>Il nome Durante non </a:t>
            </a:r>
            <a:r>
              <a:rPr lang="it-IT" sz="6400" dirty="0">
                <a:latin typeface="Cambria" panose="02040503050406030204" pitchFamily="18" charset="0"/>
              </a:rPr>
              <a:t>l'avrebbe mai usato e si sarebbe firmato sempre e solo Dante, sia nei documenti privati sia in quelli pubblici. Perché poi specificare il segno zodiacale? Il primo che ci teneva a precisarlo era Dante stesso che molte volte insistette sulle virtù speciali delle stelle che avevano presieduto alla sua </a:t>
            </a:r>
            <a:r>
              <a:rPr lang="it-IT" sz="6400" dirty="0" smtClean="0">
                <a:latin typeface="Cambria" panose="02040503050406030204" pitchFamily="18" charset="0"/>
              </a:rPr>
              <a:t>nascita, </a:t>
            </a:r>
            <a:r>
              <a:rPr lang="it-IT" sz="6400" dirty="0">
                <a:latin typeface="Cambria" panose="02040503050406030204" pitchFamily="18" charset="0"/>
              </a:rPr>
              <a:t>spiega Marco Santagata, uno dei massimi studiosi di Dante, recentemente scomparso, nel suo libro </a:t>
            </a:r>
            <a:r>
              <a:rPr lang="it-IT" sz="6400" i="1" dirty="0">
                <a:latin typeface="Cambria" panose="02040503050406030204" pitchFamily="18" charset="0"/>
              </a:rPr>
              <a:t>Dante. Il romanzo della sua vita</a:t>
            </a:r>
            <a:r>
              <a:rPr lang="it-IT" sz="6400" dirty="0">
                <a:latin typeface="Cambria" panose="02040503050406030204" pitchFamily="18" charset="0"/>
              </a:rPr>
              <a:t> (Mondadori). </a:t>
            </a:r>
            <a:endParaRPr lang="it-IT" sz="6400" dirty="0" smtClean="0">
              <a:latin typeface="Cambria" panose="02040503050406030204" pitchFamily="18" charset="0"/>
            </a:endParaRPr>
          </a:p>
          <a:p>
            <a:pPr marL="118872" indent="0" fontAlgn="base">
              <a:buNone/>
            </a:pPr>
            <a:r>
              <a:rPr lang="it-IT" sz="6400" dirty="0" smtClean="0">
                <a:latin typeface="Cambria" panose="02040503050406030204" pitchFamily="18" charset="0"/>
              </a:rPr>
              <a:t>Della </a:t>
            </a:r>
            <a:r>
              <a:rPr lang="it-IT" sz="6400" dirty="0">
                <a:latin typeface="Cambria" panose="02040503050406030204" pitchFamily="18" charset="0"/>
              </a:rPr>
              <a:t>personalità di Dante, infatti, l'aspetto più rilevante è il suo sentirsi diverso e predestinato. In ciò che ha visto, fatto o detto, si tratti della nascita di un amore, della morte della donna amata, della sconfitta politica o dell'esilio, lui scorge un segno del destino, l'ombra di una fatalità ineludibile, la traccia di una volontà superiore. </a:t>
            </a:r>
            <a:r>
              <a:rPr lang="it-IT" sz="6400" dirty="0" smtClean="0">
                <a:latin typeface="Cambria" panose="02040503050406030204" pitchFamily="18" charset="0"/>
              </a:rPr>
              <a:t>La sua massima convinzione è di </a:t>
            </a:r>
            <a:r>
              <a:rPr lang="it-IT" sz="6400" dirty="0">
                <a:latin typeface="Cambria" panose="02040503050406030204" pitchFamily="18" charset="0"/>
              </a:rPr>
              <a:t>essere stato investito da Dio della missione profetica di salvare l'umanità».</a:t>
            </a:r>
          </a:p>
          <a:p>
            <a:pPr fontAlgn="base"/>
            <a:endParaRPr lang="it-IT" dirty="0"/>
          </a:p>
        </p:txBody>
      </p:sp>
      <p:sp>
        <p:nvSpPr>
          <p:cNvPr id="6" name="Segnaposto contenuto 5"/>
          <p:cNvSpPr>
            <a:spLocks noGrp="1"/>
          </p:cNvSpPr>
          <p:nvPr>
            <p:ph sz="quarter" idx="4"/>
          </p:nvPr>
        </p:nvSpPr>
        <p:spPr>
          <a:xfrm>
            <a:off x="4499992" y="980728"/>
            <a:ext cx="4104456" cy="5544616"/>
          </a:xfrm>
        </p:spPr>
        <p:txBody>
          <a:bodyPr>
            <a:noAutofit/>
          </a:bodyPr>
          <a:lstStyle/>
          <a:p>
            <a:pPr marL="118872" indent="0">
              <a:buNone/>
            </a:pPr>
            <a:r>
              <a:rPr lang="it-IT" sz="1600" b="1" dirty="0">
                <a:latin typeface="Cambria" panose="02040503050406030204" pitchFamily="18" charset="0"/>
                <a:cs typeface="Arial" panose="020B0604020202020204" pitchFamily="34" charset="0"/>
              </a:rPr>
              <a:t>L'ultima delle fonti attendibili per saperne di più sulla vita di Dante Alighieri è… Dante Alighieri</a:t>
            </a:r>
            <a:r>
              <a:rPr lang="it-IT" sz="1600" dirty="0">
                <a:latin typeface="Cambria" panose="02040503050406030204" pitchFamily="18" charset="0"/>
                <a:cs typeface="Arial" panose="020B0604020202020204" pitchFamily="34" charset="0"/>
              </a:rPr>
              <a:t>. «</a:t>
            </a:r>
            <a:r>
              <a:rPr lang="it-IT" sz="1600" i="1" dirty="0">
                <a:latin typeface="Cambria" panose="02040503050406030204" pitchFamily="18" charset="0"/>
                <a:cs typeface="Arial" panose="020B0604020202020204" pitchFamily="34" charset="0"/>
              </a:rPr>
              <a:t>Vita Nova</a:t>
            </a:r>
            <a:r>
              <a:rPr lang="it-IT" sz="1600" dirty="0">
                <a:latin typeface="Cambria" panose="02040503050406030204" pitchFamily="18" charset="0"/>
                <a:cs typeface="Arial" panose="020B0604020202020204" pitchFamily="34" charset="0"/>
              </a:rPr>
              <a:t> e </a:t>
            </a:r>
            <a:r>
              <a:rPr lang="it-IT" sz="1600" i="1" dirty="0">
                <a:latin typeface="Cambria" panose="02040503050406030204" pitchFamily="18" charset="0"/>
                <a:cs typeface="Arial" panose="020B0604020202020204" pitchFamily="34" charset="0"/>
              </a:rPr>
              <a:t>Commedia</a:t>
            </a:r>
            <a:r>
              <a:rPr lang="it-IT" sz="1600" dirty="0">
                <a:latin typeface="Cambria" panose="02040503050406030204" pitchFamily="18" charset="0"/>
                <a:cs typeface="Arial" panose="020B0604020202020204" pitchFamily="34" charset="0"/>
              </a:rPr>
              <a:t> sono opere chiaramente autobiografiche, come lo sono in gran parte anche le </a:t>
            </a:r>
            <a:r>
              <a:rPr lang="it-IT" sz="1600" i="1" dirty="0">
                <a:latin typeface="Cambria" panose="02040503050406030204" pitchFamily="18" charset="0"/>
                <a:cs typeface="Arial" panose="020B0604020202020204" pitchFamily="34" charset="0"/>
              </a:rPr>
              <a:t>Rime</a:t>
            </a:r>
            <a:r>
              <a:rPr lang="it-IT" sz="1600" dirty="0">
                <a:latin typeface="Cambria" panose="02040503050406030204" pitchFamily="18" charset="0"/>
                <a:cs typeface="Arial" panose="020B0604020202020204" pitchFamily="34" charset="0"/>
              </a:rPr>
              <a:t> e la cornice narrativa del </a:t>
            </a:r>
            <a:r>
              <a:rPr lang="it-IT" sz="1600" i="1" dirty="0" smtClean="0">
                <a:latin typeface="Cambria" panose="02040503050406030204" pitchFamily="18" charset="0"/>
                <a:cs typeface="Arial" panose="020B0604020202020204" pitchFamily="34" charset="0"/>
              </a:rPr>
              <a:t>Convivio</a:t>
            </a:r>
            <a:r>
              <a:rPr lang="it-IT" sz="1600" dirty="0" smtClean="0">
                <a:latin typeface="Cambria" panose="02040503050406030204" pitchFamily="18" charset="0"/>
                <a:cs typeface="Arial" panose="020B0604020202020204" pitchFamily="34" charset="0"/>
              </a:rPr>
              <a:t>. Innanzitutto</a:t>
            </a:r>
            <a:r>
              <a:rPr lang="it-IT" sz="1600" dirty="0">
                <a:latin typeface="Cambria" panose="02040503050406030204" pitchFamily="18" charset="0"/>
                <a:cs typeface="Arial" panose="020B0604020202020204" pitchFamily="34" charset="0"/>
              </a:rPr>
              <a:t>, non sappiamo nulla della sua infanzia: Dante non ne parla mai, e sarebbe strano il contrario visto che ricordi ed esperienze di quella fase della vita non compaiono nella letteratura medievale, salvo rare eccezioni. Quando parla di suoi malanni, Dante però si spinge indietro nel tempo. È lui a raccontare in una delle sue Rime che nel giorno in cui nacque Beatrice - la donna che gli rubò il cuore e che </a:t>
            </a:r>
            <a:r>
              <a:rPr lang="it-IT" sz="1600" dirty="0" smtClean="0">
                <a:latin typeface="Cambria" panose="02040503050406030204" pitchFamily="18" charset="0"/>
                <a:cs typeface="Arial" panose="020B0604020202020204" pitchFamily="34" charset="0"/>
              </a:rPr>
              <a:t> </a:t>
            </a:r>
            <a:r>
              <a:rPr lang="it-IT" sz="1600" dirty="0">
                <a:latin typeface="Cambria" panose="02040503050406030204" pitchFamily="18" charset="0"/>
                <a:cs typeface="Arial" panose="020B0604020202020204" pitchFamily="34" charset="0"/>
              </a:rPr>
              <a:t>fu al centro del suo immaginario poetico lui - pargolo di pochi mesi, cadde a terra tramortito. Secondo alcuni storici, all'origine di certe invenzioni narrative ci furono malattie di cui Dante soffrì veramente. </a:t>
            </a:r>
            <a:endParaRPr lang="it-IT" sz="1600" dirty="0">
              <a:latin typeface="Cambria" panose="02040503050406030204" pitchFamily="18" charset="0"/>
            </a:endParaRPr>
          </a:p>
        </p:txBody>
      </p:sp>
      <p:pic>
        <p:nvPicPr>
          <p:cNvPr id="2050" name="Picture 2" descr="Dante Alighieri: la vita, le Opere e la Divina Commedi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083" y="116632"/>
            <a:ext cx="1206299" cy="90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1432560" y="359898"/>
            <a:ext cx="3401651" cy="764846"/>
          </a:xfrm>
        </p:spPr>
        <p:txBody>
          <a:bodyPr>
            <a:noAutofit/>
          </a:bodyPr>
          <a:lstStyle/>
          <a:p>
            <a:pPr algn="ctr"/>
            <a:r>
              <a:rPr lang="it-IT" sz="2400" b="1" dirty="0" smtClean="0"/>
              <a:t>Un amore lungo una vita: Beatrice  </a:t>
            </a:r>
            <a:endParaRPr lang="it-IT" sz="2400" b="1" dirty="0"/>
          </a:p>
        </p:txBody>
      </p:sp>
      <p:sp>
        <p:nvSpPr>
          <p:cNvPr id="8" name="Sottotitolo 7"/>
          <p:cNvSpPr>
            <a:spLocks noGrp="1"/>
          </p:cNvSpPr>
          <p:nvPr>
            <p:ph type="subTitle" idx="1"/>
          </p:nvPr>
        </p:nvSpPr>
        <p:spPr>
          <a:xfrm>
            <a:off x="1187624" y="1556404"/>
            <a:ext cx="6696744" cy="5013176"/>
          </a:xfrm>
        </p:spPr>
        <p:txBody>
          <a:bodyPr>
            <a:noAutofit/>
          </a:bodyPr>
          <a:lstStyle/>
          <a:p>
            <a:pPr fontAlgn="base"/>
            <a:r>
              <a:rPr lang="it-IT" sz="1600" dirty="0">
                <a:latin typeface="Cambria" panose="02040503050406030204" pitchFamily="18" charset="0"/>
              </a:rPr>
              <a:t>Quando si parla del rapporto tra Dante e Beatrice, però, il condizionale è d'obbligo perché molti mettono in discussione la stessa esistenza della donna. Di sicuro, invece, sappiamo che Dante aveva una moglie. Ancora bambino Dante fu infatti promesso a Gemma, coetanea o forse di qualche anno più giovane di lui, appartenente alla potente famiglia fiorentina dei Donati che vivevano nello stesso quartiere degli Alighieri e che possedevano terreni contigui ai loro. Per Dante si trattava di un'unione molto vantaggiosa nella sua scalata sociale. </a:t>
            </a:r>
            <a:r>
              <a:rPr lang="it-IT" sz="1600" dirty="0" smtClean="0">
                <a:latin typeface="Cambria" panose="02040503050406030204" pitchFamily="18" charset="0"/>
              </a:rPr>
              <a:t>Fu </a:t>
            </a:r>
            <a:r>
              <a:rPr lang="it-IT" sz="1600" dirty="0">
                <a:latin typeface="Cambria" panose="02040503050406030204" pitchFamily="18" charset="0"/>
              </a:rPr>
              <a:t>un matrimonio felice? Non lo sappiamo, anche se Boccaccio, primo biografo, era pronto a giurare che fosse… un inferno.</a:t>
            </a:r>
          </a:p>
          <a:p>
            <a:pPr fontAlgn="base"/>
            <a:r>
              <a:rPr lang="it-IT" sz="1600" b="1" dirty="0">
                <a:latin typeface="Cambria" panose="02040503050406030204" pitchFamily="18" charset="0"/>
              </a:rPr>
              <a:t>Concentriamoci dunque su quel che sappiamo per certo di Dante.</a:t>
            </a:r>
            <a:r>
              <a:rPr lang="it-IT" sz="1600" dirty="0">
                <a:latin typeface="Cambria" panose="02040503050406030204" pitchFamily="18" charset="0"/>
              </a:rPr>
              <a:t> </a:t>
            </a:r>
            <a:r>
              <a:rPr lang="it-IT" sz="1600" i="1" dirty="0">
                <a:latin typeface="Cambria" panose="02040503050406030204" pitchFamily="18" charset="0"/>
              </a:rPr>
              <a:t>"I' fui nato e cresciuto sovra 'l bel fiume d'Arno a la gran villa"</a:t>
            </a:r>
            <a:r>
              <a:rPr lang="it-IT" sz="1600" dirty="0">
                <a:latin typeface="Cambria" panose="02040503050406030204" pitchFamily="18" charset="0"/>
              </a:rPr>
              <a:t>, scrive nell'</a:t>
            </a:r>
            <a:r>
              <a:rPr lang="it-IT" sz="1600" i="1" dirty="0">
                <a:latin typeface="Cambria" panose="02040503050406030204" pitchFamily="18" charset="0"/>
              </a:rPr>
              <a:t>Inferno</a:t>
            </a:r>
            <a:r>
              <a:rPr lang="it-IT" sz="1600" dirty="0">
                <a:latin typeface="Cambria" panose="02040503050406030204" pitchFamily="18" charset="0"/>
              </a:rPr>
              <a:t>. La casa degli Alighieri era a metà strada tra il duomo di Firenze e l'attuale piazza della Signoria, un'abitazione modesta ma in un </a:t>
            </a:r>
            <a:r>
              <a:rPr lang="it-IT" sz="1600" dirty="0" smtClean="0">
                <a:latin typeface="Cambria" panose="02040503050406030204" pitchFamily="18" charset="0"/>
              </a:rPr>
              <a:t>quartiere, </a:t>
            </a:r>
            <a:r>
              <a:rPr lang="it-IT" sz="1600" dirty="0">
                <a:latin typeface="Cambria" panose="02040503050406030204" pitchFamily="18" charset="0"/>
              </a:rPr>
              <a:t>quello di San Pier Maggiore, con un buon vicinato (ci abitavano nobili insieme a famiglie di origini umili ma diventate facoltose). La famiglia Alighieri era una di quelle di condizione media, dedita ai traffici e ai piccoli commerci. Ma lì ci abitavano anche i </a:t>
            </a:r>
            <a:r>
              <a:rPr lang="it-IT" sz="1600" dirty="0" err="1">
                <a:latin typeface="Cambria" panose="02040503050406030204" pitchFamily="18" charset="0"/>
              </a:rPr>
              <a:t>Portinari</a:t>
            </a:r>
            <a:r>
              <a:rPr lang="it-IT" sz="1600" dirty="0">
                <a:latin typeface="Cambria" panose="02040503050406030204" pitchFamily="18" charset="0"/>
              </a:rPr>
              <a:t>, la famiglia d'origine di Beatrice, nonché i Cerchi e i Donati: proprio lo scontro tra le fazioni guidate da queste due consorterie sarebbe stato la causa del suo esilio. </a:t>
            </a:r>
          </a:p>
          <a:p>
            <a:endParaRPr lang="it-IT" sz="1600" dirty="0">
              <a:latin typeface="Cambria" panose="02040503050406030204" pitchFamily="18" charset="0"/>
            </a:endParaRPr>
          </a:p>
        </p:txBody>
      </p:sp>
      <p:pic>
        <p:nvPicPr>
          <p:cNvPr id="3074" name="Picture 2" descr="San Valentino. La Crusca 'svela' cosa direbbe Dante a Beatrice al tempo dei  social - Cron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8639"/>
            <a:ext cx="3275856" cy="13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5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Dante Alighieri, mentre declama i suoi versi …</a:t>
            </a:r>
            <a:endParaRPr lang="it-IT" dirty="0"/>
          </a:p>
        </p:txBody>
      </p:sp>
      <p:pic>
        <p:nvPicPr>
          <p:cNvPr id="1026" name="Picture 2" descr="Dante alla corte di Guido Novello"/>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45524" y="1628799"/>
            <a:ext cx="7790972" cy="5193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OPERE </a:t>
            </a:r>
            <a:endParaRPr lang="it-IT" dirty="0"/>
          </a:p>
        </p:txBody>
      </p:sp>
      <p:pic>
        <p:nvPicPr>
          <p:cNvPr id="1026" name="Picture 2" descr="Le opere più importanti - Dante Alighieri (1265-1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58518"/>
            <a:ext cx="3058103" cy="2416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opere più importanti - Dante Alighieri (1265-1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00" y="764704"/>
            <a:ext cx="2169790" cy="302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te Alighieri e il suo messaggio universale | Tarantobuonasera"/>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699792" y="2996952"/>
            <a:ext cx="4896544" cy="364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7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620688"/>
            <a:ext cx="7498080" cy="796632"/>
          </a:xfrm>
        </p:spPr>
        <p:txBody>
          <a:bodyPr>
            <a:normAutofit fontScale="90000"/>
          </a:bodyPr>
          <a:lstStyle/>
          <a:p>
            <a:pPr algn="ctr"/>
            <a:r>
              <a:rPr lang="it-IT" dirty="0" smtClean="0"/>
              <a:t>Dante, in eterna venerazione verso la sua amata….</a:t>
            </a:r>
            <a:br>
              <a:rPr lang="it-IT" dirty="0" smtClean="0"/>
            </a:br>
            <a:r>
              <a:rPr lang="it-IT" sz="2700" b="1" i="1" dirty="0" smtClean="0"/>
              <a:t>amor ch’al </a:t>
            </a:r>
            <a:r>
              <a:rPr lang="it-IT" sz="2700" b="1" i="1" dirty="0" err="1" smtClean="0"/>
              <a:t>cor</a:t>
            </a:r>
            <a:r>
              <a:rPr lang="it-IT" sz="2700" b="1" i="1" dirty="0" smtClean="0"/>
              <a:t> gentil ratto s’apprende  </a:t>
            </a:r>
            <a:endParaRPr lang="it-IT" sz="2700" b="1" i="1" dirty="0"/>
          </a:p>
        </p:txBody>
      </p:sp>
      <p:pic>
        <p:nvPicPr>
          <p:cNvPr id="3" name="Picture 4" descr="Vito d'Ancona - Dante e Beatrice | Arte antico, Arte, Artisti"/>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59832" y="2145254"/>
            <a:ext cx="4289699" cy="4581128"/>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105203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854</TotalTime>
  <Words>883</Words>
  <Application>Microsoft Office PowerPoint</Application>
  <PresentationFormat>Presentazione su schermo (4:3)</PresentationFormat>
  <Paragraphs>39</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Solstizio</vt:lpstr>
      <vt:lpstr>Istituto Comprensivo  Campora-Aiello   </vt:lpstr>
      <vt:lpstr>Presentazione standard di PowerPoint</vt:lpstr>
      <vt:lpstr>Presentazione standard di PowerPoint</vt:lpstr>
      <vt:lpstr>Dante    e  Shakespeare </vt:lpstr>
      <vt:lpstr>Presentazione standard di PowerPoint</vt:lpstr>
      <vt:lpstr>Un amore lungo una vita: Beatrice  </vt:lpstr>
      <vt:lpstr>Dante Alighieri, mentre declama i suoi versi …</vt:lpstr>
      <vt:lpstr>LE OPERE </vt:lpstr>
      <vt:lpstr>Dante, in eterna venerazione verso la sua amata…. amor ch’al cor gentil ratto s’apprende  </vt:lpstr>
      <vt:lpstr>Presentazione standard di PowerPoint</vt:lpstr>
      <vt:lpstr>L’eterna lotta tra il bene e il male  Paradiso vs Inferno  </vt:lpstr>
      <vt:lpstr>L’ESILIO FU MOLTO PENOSO PER IL NOSTRO CARO DANTE, MA L’AMORE VERSO BEATRICE GLI DAVA LA FORZA DI ANDARE AVANTI! </vt:lpstr>
      <vt:lpstr>Presentazione standard di PowerPoint</vt:lpstr>
      <vt:lpstr> Dante, eterno e attuale  come non ricordare Roberto Benigni e la sua lettura del V canto  dell’Inferno?  </vt:lpstr>
      <vt:lpstr>Presentazione standard di PowerPoint</vt:lpstr>
      <vt:lpstr>Barbero ….Ferroni…. TUTTI  VOGLIONO CELEBRARE IL POETA PIU’ IMPORTANTE DELLA NOSTRA LETTERATURA</vt:lpstr>
      <vt:lpstr>E ancora….  </vt:lpstr>
      <vt:lpstr>E anche i più piccoli sono invitati a leggere il divin poeta </vt:lpstr>
      <vt:lpstr>Il sommo poeta, per un ‘piccolo’ pubblico ! </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Ada</dc:creator>
  <cp:lastModifiedBy>Ada</cp:lastModifiedBy>
  <cp:revision>47</cp:revision>
  <dcterms:created xsi:type="dcterms:W3CDTF">2021-03-20T17:16:52Z</dcterms:created>
  <dcterms:modified xsi:type="dcterms:W3CDTF">2021-03-27T14:28:19Z</dcterms:modified>
</cp:coreProperties>
</file>